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64" r:id="rId4"/>
    <p:sldId id="265" r:id="rId5"/>
    <p:sldId id="285" r:id="rId6"/>
    <p:sldId id="259" r:id="rId7"/>
    <p:sldId id="262" r:id="rId8"/>
    <p:sldId id="270" r:id="rId9"/>
    <p:sldId id="273" r:id="rId10"/>
    <p:sldId id="274" r:id="rId11"/>
    <p:sldId id="261" r:id="rId12"/>
    <p:sldId id="286" r:id="rId13"/>
    <p:sldId id="277" r:id="rId14"/>
    <p:sldId id="275" r:id="rId15"/>
    <p:sldId id="268" r:id="rId16"/>
    <p:sldId id="269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0804" autoAdjust="0"/>
  </p:normalViewPr>
  <p:slideViewPr>
    <p:cSldViewPr>
      <p:cViewPr varScale="1">
        <p:scale>
          <a:sx n="52" d="100"/>
          <a:sy n="52" d="100"/>
        </p:scale>
        <p:origin x="233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AFE8-3E8D-E148-BA98-12759F2DD8EB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DED7-56C8-B246-9138-4CD26015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TA INSTRUCTIONS:</a:t>
            </a:r>
          </a:p>
          <a:p>
            <a:r>
              <a:rPr lang="en-US" dirty="0"/>
              <a:t>BE SURE TO WALK AROUND while students work</a:t>
            </a:r>
            <a:r>
              <a:rPr lang="en-US" baseline="0" dirty="0"/>
              <a:t> </a:t>
            </a:r>
            <a:r>
              <a:rPr lang="en-US" dirty="0"/>
              <a:t>on recursion examples and NUDGE in the right direction</a:t>
            </a:r>
          </a:p>
          <a:p>
            <a:endParaRPr lang="en-US" dirty="0"/>
          </a:p>
          <a:p>
            <a:r>
              <a:rPr lang="en-US" dirty="0"/>
              <a:t>INSTRUCTOR:</a:t>
            </a:r>
          </a:p>
          <a:p>
            <a:r>
              <a:rPr lang="en-US" dirty="0"/>
              <a:t>Be sure</a:t>
            </a:r>
            <a:r>
              <a:rPr lang="en-US" baseline="0" dirty="0"/>
              <a:t> to start quiz BEFORE the break</a:t>
            </a:r>
          </a:p>
          <a:p>
            <a:r>
              <a:rPr lang="en-US" baseline="0" dirty="0"/>
              <a:t>Leave 15+ minutes at the end AFTER showing UML for the refactoring of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1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6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6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students struggle with this for 1-2 minutes TOPS and then discuss their ideas for solving it.</a:t>
            </a:r>
          </a:p>
          <a:p>
            <a:r>
              <a:rPr lang="en-US" dirty="0"/>
              <a:t>Its horrible to have to make a new array every time… there must be a better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8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0FC924-557D-4B90-ADC7-3FC4A5595839}" type="slidenum">
              <a:rPr lang="en-US" smtClean="0">
                <a:latin typeface="Calibri" pitchFamily="-106" charset="0"/>
              </a:rPr>
              <a:pPr/>
              <a:t>8</a:t>
            </a:fld>
            <a:endParaRPr lang="en-US">
              <a:latin typeface="Calibri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0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68801">
              <a:defRPr/>
            </a:pPr>
            <a:r>
              <a:rPr lang="en-US" dirty="0"/>
              <a:t>[Probably should point</a:t>
            </a:r>
            <a:r>
              <a:rPr lang="en-US" baseline="0" dirty="0"/>
              <a:t> out that the slide title is not a typo.  They’ll read it as “memorization”.]</a:t>
            </a:r>
          </a:p>
          <a:p>
            <a:pPr defTabSz="868801">
              <a:defRPr/>
            </a:pPr>
            <a:endParaRPr lang="en-US" dirty="0"/>
          </a:p>
          <a:p>
            <a:pPr defTabSz="868801">
              <a:defRPr/>
            </a:pPr>
            <a:r>
              <a:rPr lang="en-US" dirty="0"/>
              <a:t>I draw out a tree of Fibonacci calls</a:t>
            </a:r>
            <a:r>
              <a:rPr lang="en-US" baseline="0" dirty="0"/>
              <a:t> on this slide for when it’s implemented as F(n) = F(n-1) + F(n-2), usually for F(5) or something like that. Then I explain that you would create an array/</a:t>
            </a:r>
            <a:r>
              <a:rPr lang="en-US" baseline="0" dirty="0" err="1"/>
              <a:t>hashmap</a:t>
            </a:r>
            <a:r>
              <a:rPr lang="en-US" baseline="0" dirty="0"/>
              <a:t>/something to contain the values you’ve previously found and each time you find one save it, then check for that first. After the explanation, I show how it would reduce the tree by leaving only one calculation of </a:t>
            </a:r>
            <a:r>
              <a:rPr lang="en-US" baseline="0"/>
              <a:t>each value left </a:t>
            </a:r>
            <a:r>
              <a:rPr lang="en-US" baseline="0" dirty="0"/>
              <a:t>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1B427-7DFC-4CC2-88EE-62ECF6F8767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 TA INSTRUCTIONS:</a:t>
            </a:r>
          </a:p>
          <a:p>
            <a:r>
              <a:rPr lang="en-US"/>
              <a:t>BE SURE TO WALK AROUND while students work</a:t>
            </a:r>
            <a:r>
              <a:rPr lang="en-US" baseline="0"/>
              <a:t> </a:t>
            </a:r>
            <a:r>
              <a:rPr lang="en-US"/>
              <a:t>on recursion examples and NUDGE in the right direction</a:t>
            </a:r>
          </a:p>
          <a:p>
            <a:endParaRPr lang="en-US"/>
          </a:p>
          <a:p>
            <a:r>
              <a:rPr lang="en-US"/>
              <a:t>INSTRUCTOR:</a:t>
            </a:r>
          </a:p>
          <a:p>
            <a:r>
              <a:rPr lang="en-US"/>
              <a:t>Be sure</a:t>
            </a:r>
            <a:r>
              <a:rPr lang="en-US" baseline="0"/>
              <a:t> to start quiz BEFORE the break</a:t>
            </a:r>
          </a:p>
          <a:p>
            <a:r>
              <a:rPr lang="en-US" baseline="0"/>
              <a:t>Leave 15+ minutes at the end AFTER showing UML for the refactoring of the code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0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2604-4630-4861-9364-F52CA104A3D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sisfun.com/games/towerofhanoi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CSSE 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000"/>
            <a:ext cx="6400800" cy="1752600"/>
          </a:xfrm>
        </p:spPr>
        <p:txBody>
          <a:bodyPr/>
          <a:lstStyle/>
          <a:p>
            <a:r>
              <a:rPr lang="en-US" dirty="0"/>
              <a:t>More interfaces</a:t>
            </a:r>
            <a:br>
              <a:rPr lang="en-US" dirty="0"/>
            </a:br>
            <a:r>
              <a:rPr lang="en-US" dirty="0"/>
              <a:t>More recursion</a:t>
            </a:r>
          </a:p>
          <a:p>
            <a:r>
              <a:rPr lang="en-US" dirty="0"/>
              <a:t>More fun?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0E149-54E8-EE4B-91AC-2688EDF7D283}"/>
              </a:ext>
            </a:extLst>
          </p:cNvPr>
          <p:cNvSpPr/>
          <p:nvPr/>
        </p:nvSpPr>
        <p:spPr>
          <a:xfrm>
            <a:off x="304800" y="4419600"/>
            <a:ext cx="8534400" cy="213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PracticeBettingInterfacesSolution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PracticeRecursiveHelperFunctionsSolution</a:t>
            </a: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C4A48-4336-4D6F-B392-6FB2B7A4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90951"/>
            <a:ext cx="267689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f(40) ?</a:t>
            </a:r>
          </a:p>
          <a:p>
            <a:r>
              <a:rPr lang="en-US" dirty="0"/>
              <a:t>f(400) ?</a:t>
            </a:r>
          </a:p>
          <a:p>
            <a:endParaRPr lang="en-US" dirty="0"/>
          </a:p>
          <a:p>
            <a:r>
              <a:rPr lang="en-US" dirty="0"/>
              <a:t>Open up Fibber.java </a:t>
            </a:r>
          </a:p>
          <a:p>
            <a:pPr lvl="1"/>
            <a:r>
              <a:rPr lang="en-US" dirty="0"/>
              <a:t>(memoization package)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7524" y="-2326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Recursive Fibonacci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Save every solution we find to sub-problems</a:t>
            </a:r>
          </a:p>
          <a:p>
            <a:endParaRPr lang="en-US" dirty="0"/>
          </a:p>
          <a:p>
            <a:r>
              <a:rPr lang="en-US" dirty="0"/>
              <a:t>Before recursively computing a solution:</a:t>
            </a:r>
          </a:p>
          <a:p>
            <a:pPr lvl="1"/>
            <a:r>
              <a:rPr lang="en-US" dirty="0"/>
              <a:t>Look it up</a:t>
            </a:r>
          </a:p>
          <a:p>
            <a:pPr lvl="1"/>
            <a:r>
              <a:rPr lang="en-US" dirty="0"/>
              <a:t>If found, use it</a:t>
            </a:r>
          </a:p>
          <a:p>
            <a:pPr lvl="1"/>
            <a:r>
              <a:rPr lang="en-US" dirty="0"/>
              <a:t>Otherwise do the recursive computation</a:t>
            </a:r>
          </a:p>
          <a:p>
            <a:pPr lvl="1"/>
            <a:endParaRPr lang="en-US" dirty="0"/>
          </a:p>
          <a:p>
            <a:r>
              <a:rPr lang="en-US" dirty="0"/>
              <a:t>Study the memoization code in the </a:t>
            </a:r>
            <a:r>
              <a:rPr lang="en-US" dirty="0" err="1">
                <a:solidFill>
                  <a:srgbClr val="F79646"/>
                </a:solidFill>
              </a:rPr>
              <a:t>RecursiveHelperFunctions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project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</a:p>
        </p:txBody>
      </p:sp>
    </p:spTree>
    <p:extLst>
      <p:ext uri="{BB962C8B-B14F-4D97-AF65-F5344CB8AC3E}">
        <p14:creationId xmlns:p14="http://schemas.microsoft.com/office/powerpoint/2010/main" val="334956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45AF-B632-49F4-9E5E-014137DD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 (as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F16E0-5B0F-44B6-B7C1-CD54546EE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Feedback Loop</a:t>
            </a:r>
          </a:p>
          <a:p>
            <a:r>
              <a:rPr lang="en-US" dirty="0"/>
              <a:t>Tower of Hanoi</a:t>
            </a:r>
          </a:p>
          <a:p>
            <a:r>
              <a:rPr lang="en-US" dirty="0">
                <a:hlinkClick r:id="rId2"/>
              </a:rPr>
              <a:t>https://www.mathsisfun.com/games/towerofhanoi.html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3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More interfaces</a:t>
            </a:r>
          </a:p>
        </p:txBody>
      </p:sp>
    </p:spTree>
    <p:extLst>
      <p:ext uri="{BB962C8B-B14F-4D97-AF65-F5344CB8AC3E}">
        <p14:creationId xmlns:p14="http://schemas.microsoft.com/office/powerpoint/2010/main" val="19710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BettingInterfaces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 can, work with a classmate (some have been arranged, others not yet)</a:t>
            </a:r>
          </a:p>
          <a:p>
            <a:r>
              <a:rPr lang="en-US" dirty="0"/>
              <a:t>Understand the given code, the duplication, plus the additional features you will be adding.  Look at 3 TODOs in </a:t>
            </a:r>
            <a:r>
              <a:rPr lang="en-US" dirty="0" err="1"/>
              <a:t>BettingMain</a:t>
            </a:r>
            <a:r>
              <a:rPr lang="en-US" dirty="0"/>
              <a:t>.</a:t>
            </a:r>
          </a:p>
          <a:p>
            <a:r>
              <a:rPr lang="en-US" dirty="0"/>
              <a:t>Design a solution for all 3 TODOs using interfaces and make a UML diagram describing it</a:t>
            </a:r>
          </a:p>
          <a:p>
            <a:r>
              <a:rPr lang="en-US" dirty="0"/>
              <a:t>Compare your UML solution to the final solution BEFORE you start coding</a:t>
            </a:r>
          </a:p>
          <a:p>
            <a:r>
              <a:rPr lang="en-US" dirty="0"/>
              <a:t>I recommend you do each TODO one by one rather than doing everything in one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4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  <p:pic>
        <p:nvPicPr>
          <p:cNvPr id="102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7FCD9B38-4D19-4FD3-8002-610FDB5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342900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2C5CD8-15F8-4ACE-A20A-D02B1D4A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667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0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86365" cy="298910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Your interface will likely be called Bet</a:t>
            </a:r>
          </a:p>
          <a:p>
            <a:pPr marL="514350" indent="-514350">
              <a:buAutoNum type="arabicParenR"/>
            </a:pPr>
            <a:r>
              <a:rPr lang="en-US" dirty="0"/>
              <a:t>You should have 3 classes implementing Bet, one for each of the current types of bets in the code, one for the new one you’re being asked to implement</a:t>
            </a:r>
          </a:p>
          <a:p>
            <a:pPr marL="514350" indent="-514350">
              <a:buAutoNum type="arabicParenR"/>
            </a:pPr>
            <a:r>
              <a:rPr lang="en-US" dirty="0"/>
              <a:t>You’ll need to update the lists in main to a single </a:t>
            </a:r>
            <a:r>
              <a:rPr lang="en-US" dirty="0" err="1"/>
              <a:t>ArrayList</a:t>
            </a:r>
            <a:r>
              <a:rPr lang="en-US" dirty="0"/>
              <a:t>&lt;Bet&gt; (or some other storage method to main)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70E554-909A-4D16-87AF-4052385A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0040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C7501AE5-783D-499A-BB13-513BD12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457438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3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1346974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</p:spTree>
    <p:extLst>
      <p:ext uri="{BB962C8B-B14F-4D97-AF65-F5344CB8AC3E}">
        <p14:creationId xmlns:p14="http://schemas.microsoft.com/office/powerpoint/2010/main" val="80219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>
            <a:normAutofit/>
          </a:bodyPr>
          <a:lstStyle/>
          <a:p>
            <a:r>
              <a:rPr lang="en-US"/>
              <a:t>Step 1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568F7-AA93-C146-AEAE-1B07F17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3632200" cy="52404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43F62-2794-874A-A68F-A201FA2B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447800"/>
            <a:ext cx="4495800" cy="48768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/>
              <a:t>Identify the operations in the .java files that are candidates for moving to the Interface</a:t>
            </a:r>
          </a:p>
        </p:txBody>
      </p:sp>
    </p:spTree>
    <p:extLst>
      <p:ext uri="{BB962C8B-B14F-4D97-AF65-F5344CB8AC3E}">
        <p14:creationId xmlns:p14="http://schemas.microsoft.com/office/powerpoint/2010/main" val="402678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2, 3, and 4 for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A906A-6DB3-9347-BD3F-7F9D2A1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153400" cy="43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Exercise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Solve the </a:t>
            </a:r>
            <a:r>
              <a:rPr lang="en-US" dirty="0" err="1">
                <a:solidFill>
                  <a:srgbClr val="F79646"/>
                </a:solidFill>
              </a:rPr>
              <a:t>sumWholeArray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function recursively </a:t>
            </a:r>
          </a:p>
          <a:p>
            <a:pPr lvl="1"/>
            <a:r>
              <a:rPr lang="en-US" dirty="0"/>
              <a:t>It’s in the </a:t>
            </a:r>
            <a:r>
              <a:rPr lang="en-US" i="1" dirty="0" err="1">
                <a:solidFill>
                  <a:srgbClr val="F79646"/>
                </a:solidFill>
              </a:rPr>
              <a:t>RecursiveHelperFunctions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EC812-975B-4D07-AD87-24B7AF10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012175"/>
            <a:ext cx="6934200" cy="371553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148F500-766A-437F-A435-BC97DC22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276600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0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 dirty="0"/>
              <a:t>Steps 5, 6, and 7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70D0E-E013-B846-894C-23E640ED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514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open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92A93-E17C-E444-8C9E-184DDF4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584950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C180C-026C-E945-A80B-EB3D7669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692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Now you complete the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A382B-AD52-8B42-8645-4DBF65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682576" cy="50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7F66AC-D059-40D6-B38A-20ACC4B9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2219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93E08-1A29-4682-979E-09C2C7F0A541}"/>
              </a:ext>
            </a:extLst>
          </p:cNvPr>
          <p:cNvSpPr txBox="1"/>
          <p:nvPr/>
        </p:nvSpPr>
        <p:spPr>
          <a:xfrm>
            <a:off x="5715000" y="344129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Extract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Implement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Combine lists into one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r>
              <a:rPr lang="en-US" sz="2400" dirty="0"/>
              <a:t>Add </a:t>
            </a:r>
            <a:r>
              <a:rPr lang="en-US" sz="2400" i="1" dirty="0" err="1"/>
              <a:t>HighBet</a:t>
            </a:r>
            <a:r>
              <a:rPr lang="en-US" sz="2400" dirty="0"/>
              <a:t> class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1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Helper Functions – What, When, Why,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What:</a:t>
            </a:r>
          </a:p>
          <a:p>
            <a:pPr lvl="1"/>
            <a:r>
              <a:rPr lang="en-US" dirty="0"/>
              <a:t>A recursive function that is called by another (non-recursive) function</a:t>
            </a:r>
          </a:p>
          <a:p>
            <a:pPr lvl="1"/>
            <a:r>
              <a:rPr lang="en-US" dirty="0"/>
              <a:t>The non-recursive function (the caller) doesn’t do much</a:t>
            </a:r>
          </a:p>
          <a:p>
            <a:r>
              <a:rPr lang="en-US" dirty="0"/>
              <a:t>When:</a:t>
            </a:r>
          </a:p>
          <a:p>
            <a:pPr lvl="1"/>
            <a:r>
              <a:rPr lang="en-US" dirty="0"/>
              <a:t>Additional parameters are needed </a:t>
            </a:r>
          </a:p>
          <a:p>
            <a:pPr lvl="2"/>
            <a:r>
              <a:rPr lang="en-US" dirty="0"/>
              <a:t>Often the initial function you’re given is not in the ideal form for a recursive solution</a:t>
            </a:r>
          </a:p>
          <a:p>
            <a:pPr lvl="1"/>
            <a:r>
              <a:rPr lang="en-US" dirty="0"/>
              <a:t>Return values need to be updated</a:t>
            </a:r>
          </a:p>
        </p:txBody>
      </p:sp>
    </p:spTree>
    <p:extLst>
      <p:ext uri="{BB962C8B-B14F-4D97-AF65-F5344CB8AC3E}">
        <p14:creationId xmlns:p14="http://schemas.microsoft.com/office/powerpoint/2010/main" val="49819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Helper Functions – What, When, Why,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0010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Why:</a:t>
            </a:r>
          </a:p>
          <a:p>
            <a:pPr lvl="1"/>
            <a:r>
              <a:rPr lang="en-US" dirty="0"/>
              <a:t>Makes function called by external code cleaner/easier to use </a:t>
            </a:r>
          </a:p>
          <a:p>
            <a:pPr lvl="2"/>
            <a:r>
              <a:rPr lang="en-US" dirty="0"/>
              <a:t>Does not rely on caller to understand how to initialize the information for the helper</a:t>
            </a:r>
          </a:p>
          <a:p>
            <a:pPr lvl="1"/>
            <a:r>
              <a:rPr lang="en-US" dirty="0"/>
              <a:t>Easier to understand by breaking problem down to smaller pieces</a:t>
            </a:r>
          </a:p>
          <a:p>
            <a:r>
              <a:rPr lang="en-US" dirty="0"/>
              <a:t>How:</a:t>
            </a:r>
          </a:p>
          <a:p>
            <a:pPr lvl="1"/>
            <a:r>
              <a:rPr lang="en-US" dirty="0"/>
              <a:t>Methods named </a:t>
            </a:r>
            <a:r>
              <a:rPr lang="en-US" dirty="0" err="1">
                <a:solidFill>
                  <a:srgbClr val="F79646"/>
                </a:solidFill>
              </a:rPr>
              <a:t>coolFunction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&amp; </a:t>
            </a:r>
            <a:r>
              <a:rPr lang="en-US" dirty="0" err="1">
                <a:solidFill>
                  <a:srgbClr val="F79646"/>
                </a:solidFill>
              </a:rPr>
              <a:t>coolFunctionHelper</a:t>
            </a:r>
            <a:endParaRPr lang="en-US" dirty="0">
              <a:solidFill>
                <a:srgbClr val="F79646"/>
              </a:solidFill>
            </a:endParaRPr>
          </a:p>
          <a:p>
            <a:pPr lvl="2"/>
            <a:r>
              <a:rPr lang="en-US" dirty="0"/>
              <a:t>90% of the code is in </a:t>
            </a:r>
            <a:r>
              <a:rPr lang="en-US" dirty="0" err="1">
                <a:solidFill>
                  <a:srgbClr val="F79646"/>
                </a:solidFill>
              </a:rPr>
              <a:t>coolFunctionHelper</a:t>
            </a:r>
            <a:endParaRPr lang="en-US" dirty="0">
              <a:solidFill>
                <a:srgbClr val="F79646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Exercise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325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Solve the </a:t>
            </a:r>
            <a:r>
              <a:rPr lang="en-US" dirty="0" err="1">
                <a:solidFill>
                  <a:srgbClr val="F79646"/>
                </a:solidFill>
              </a:rPr>
              <a:t>sumArray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function recursively </a:t>
            </a:r>
          </a:p>
          <a:p>
            <a:r>
              <a:rPr lang="en-US" dirty="0"/>
              <a:t>You can work with a partner, but each of you should get the code working on your own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E050-70B4-4F0D-81E6-FB4E8544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477000" cy="42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5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RecursiveHelperFunctions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the remaining problems</a:t>
            </a:r>
          </a:p>
          <a:p>
            <a:pPr lvl="1"/>
            <a:r>
              <a:rPr lang="en-US" b="1" dirty="0"/>
              <a:t>all the problems will require you to create a recursive helper function</a:t>
            </a:r>
          </a:p>
          <a:p>
            <a:r>
              <a:rPr lang="en-US" dirty="0"/>
              <a:t>You can work with a friend but make sure both of you write the code</a:t>
            </a:r>
          </a:p>
        </p:txBody>
      </p:sp>
    </p:spTree>
    <p:extLst>
      <p:ext uri="{BB962C8B-B14F-4D97-AF65-F5344CB8AC3E}">
        <p14:creationId xmlns:p14="http://schemas.microsoft.com/office/powerpoint/2010/main" val="166429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the recursive call isn’t in the return?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start the quiz problem together, then you can finish it on your own.</a:t>
            </a:r>
          </a:p>
        </p:txBody>
      </p:sp>
    </p:spTree>
    <p:extLst>
      <p:ext uri="{BB962C8B-B14F-4D97-AF65-F5344CB8AC3E}">
        <p14:creationId xmlns:p14="http://schemas.microsoft.com/office/powerpoint/2010/main" val="142889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Frames for Tracing Recursive Code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5791200"/>
            <a:ext cx="2057400" cy="925513"/>
          </a:xfrm>
          <a:prstGeom prst="rect">
            <a:avLst/>
          </a:prstGeom>
          <a:gradFill rotWithShape="1">
            <a:gsLst>
              <a:gs pos="0">
                <a:srgbClr val="002252"/>
              </a:gs>
              <a:gs pos="50000">
                <a:srgbClr val="0C3F86"/>
              </a:gs>
              <a:gs pos="70000">
                <a:srgbClr val="1D4F98"/>
              </a:gs>
              <a:gs pos="100000">
                <a:srgbClr val="3C6BBA"/>
              </a:gs>
            </a:gsLst>
            <a:lin ang="16200000"/>
          </a:gradFill>
          <a:ln w="9525" algn="ctr">
            <a:solidFill>
              <a:srgbClr val="39639D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cs typeface="+mn-cs"/>
              </a:rPr>
              <a:t>Thanks to David </a:t>
            </a:r>
            <a:r>
              <a:rPr lang="en-US" dirty="0" err="1">
                <a:solidFill>
                  <a:schemeClr val="lt1"/>
                </a:solidFill>
                <a:latin typeface="+mn-lt"/>
                <a:cs typeface="+mn-cs"/>
              </a:rPr>
              <a:t>Gries</a:t>
            </a:r>
            <a:r>
              <a:rPr lang="en-US" dirty="0">
                <a:solidFill>
                  <a:schemeClr val="lt1"/>
                </a:solidFill>
                <a:latin typeface="+mn-lt"/>
                <a:cs typeface="+mn-cs"/>
              </a:rPr>
              <a:t> for this technique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2667000"/>
            <a:ext cx="54864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parameters and local variables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905000" y="2667000"/>
            <a:ext cx="23308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method name 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9" name="Line Callout 2 8"/>
          <p:cNvSpPr>
            <a:spLocks/>
          </p:cNvSpPr>
          <p:nvPr/>
        </p:nvSpPr>
        <p:spPr bwMode="auto">
          <a:xfrm flipH="1">
            <a:off x="273424" y="1417638"/>
            <a:ext cx="3962400" cy="487362"/>
          </a:xfrm>
          <a:prstGeom prst="borderCallout2">
            <a:avLst>
              <a:gd name="adj1" fmla="val 101525"/>
              <a:gd name="adj2" fmla="val 20174"/>
              <a:gd name="adj3" fmla="val 187058"/>
              <a:gd name="adj4" fmla="val 8446"/>
              <a:gd name="adj5" fmla="val 249356"/>
              <a:gd name="adj6" fmla="val -18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1. Draw box when method starts</a:t>
            </a:r>
          </a:p>
        </p:txBody>
      </p:sp>
      <p:sp>
        <p:nvSpPr>
          <p:cNvPr id="10" name="Line Callout 2 9"/>
          <p:cNvSpPr>
            <a:spLocks/>
          </p:cNvSpPr>
          <p:nvPr/>
        </p:nvSpPr>
        <p:spPr bwMode="auto">
          <a:xfrm flipH="1">
            <a:off x="304800" y="2057400"/>
            <a:ext cx="1617702" cy="487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0644"/>
              <a:gd name="adj6" fmla="val -12472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2. Fill in name</a:t>
            </a:r>
          </a:p>
        </p:txBody>
      </p:sp>
      <p:sp>
        <p:nvSpPr>
          <p:cNvPr id="12" name="Line Callout 2 11"/>
          <p:cNvSpPr>
            <a:spLocks/>
          </p:cNvSpPr>
          <p:nvPr/>
        </p:nvSpPr>
        <p:spPr bwMode="auto">
          <a:xfrm>
            <a:off x="972806" y="4745968"/>
            <a:ext cx="2971800" cy="762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7991"/>
              <a:gd name="adj6" fmla="val 29669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3. List every parameter and its argument value.</a:t>
            </a:r>
          </a:p>
        </p:txBody>
      </p:sp>
      <p:sp>
        <p:nvSpPr>
          <p:cNvPr id="13" name="Line Callout 2 12"/>
          <p:cNvSpPr>
            <a:spLocks/>
          </p:cNvSpPr>
          <p:nvPr/>
        </p:nvSpPr>
        <p:spPr bwMode="auto">
          <a:xfrm>
            <a:off x="4267200" y="4500790"/>
            <a:ext cx="4114800" cy="685800"/>
          </a:xfrm>
          <a:prstGeom prst="borderCallout2">
            <a:avLst>
              <a:gd name="adj1" fmla="val 24632"/>
              <a:gd name="adj2" fmla="val -163"/>
              <a:gd name="adj3" fmla="val -36152"/>
              <a:gd name="adj4" fmla="val -9804"/>
              <a:gd name="adj5" fmla="val -168474"/>
              <a:gd name="adj6" fmla="val -14312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4. List every local variable declared in the method, </a:t>
            </a:r>
            <a:r>
              <a:rPr lang="en-US" b="1" dirty="0">
                <a:solidFill>
                  <a:schemeClr val="dk1"/>
                </a:solidFill>
                <a:latin typeface="+mn-lt"/>
                <a:cs typeface="+mn-cs"/>
              </a:rPr>
              <a:t>but no values yet</a:t>
            </a:r>
            <a:endParaRPr lang="en-US" dirty="0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0800" y="5551012"/>
            <a:ext cx="6096000" cy="650875"/>
          </a:xfrm>
          <a:prstGeom prst="rect">
            <a:avLst/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8. Step through the method, update variable values, draw new frame for new calls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5000" y="3516868"/>
            <a:ext cx="225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base case condition(s)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2502" y="3924340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statement </a:t>
            </a:r>
          </a:p>
        </p:txBody>
      </p:sp>
      <p:sp>
        <p:nvSpPr>
          <p:cNvPr id="19" name="Line Callout 2 18"/>
          <p:cNvSpPr>
            <a:spLocks/>
          </p:cNvSpPr>
          <p:nvPr/>
        </p:nvSpPr>
        <p:spPr bwMode="auto">
          <a:xfrm flipH="1">
            <a:off x="2684702" y="2033725"/>
            <a:ext cx="2214282" cy="487362"/>
          </a:xfrm>
          <a:prstGeom prst="borderCallout2">
            <a:avLst>
              <a:gd name="adj1" fmla="val 96006"/>
              <a:gd name="adj2" fmla="val 77866"/>
              <a:gd name="adj3" fmla="val 281004"/>
              <a:gd name="adj4" fmla="val 16931"/>
              <a:gd name="adj5" fmla="val 350099"/>
              <a:gd name="adj6" fmla="val 3856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5. Check Condition(s)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572" y="3876329"/>
            <a:ext cx="403412" cy="3754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>
            <a:spLocks/>
          </p:cNvSpPr>
          <p:nvPr/>
        </p:nvSpPr>
        <p:spPr bwMode="auto">
          <a:xfrm flipH="1">
            <a:off x="4657493" y="1467668"/>
            <a:ext cx="3733800" cy="487362"/>
          </a:xfrm>
          <a:prstGeom prst="borderCallout2">
            <a:avLst>
              <a:gd name="adj1" fmla="val 107043"/>
              <a:gd name="adj2" fmla="val 78092"/>
              <a:gd name="adj3" fmla="val 349848"/>
              <a:gd name="adj4" fmla="val 74396"/>
              <a:gd name="adj5" fmla="val 495796"/>
              <a:gd name="adj6" fmla="val 9618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6. Add box for next recursive call frame. Add blank for unknown value</a:t>
            </a:r>
          </a:p>
        </p:txBody>
      </p:sp>
      <p:sp>
        <p:nvSpPr>
          <p:cNvPr id="20" name="Line Callout 2 19"/>
          <p:cNvSpPr>
            <a:spLocks/>
          </p:cNvSpPr>
          <p:nvPr/>
        </p:nvSpPr>
        <p:spPr bwMode="auto">
          <a:xfrm flipH="1">
            <a:off x="5105400" y="2076768"/>
            <a:ext cx="3733800" cy="548481"/>
          </a:xfrm>
          <a:prstGeom prst="borderCallout2">
            <a:avLst>
              <a:gd name="adj1" fmla="val 107043"/>
              <a:gd name="adj2" fmla="val 78092"/>
              <a:gd name="adj3" fmla="val 349848"/>
              <a:gd name="adj4" fmla="val 74396"/>
              <a:gd name="adj5" fmla="val 392832"/>
              <a:gd name="adj6" fmla="val 114406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7. Add blank for unknown value, if needed (may be box from #6)</a:t>
            </a:r>
          </a:p>
        </p:txBody>
      </p:sp>
    </p:spTree>
    <p:extLst>
      <p:ext uri="{BB962C8B-B14F-4D97-AF65-F5344CB8AC3E}">
        <p14:creationId xmlns:p14="http://schemas.microsoft.com/office/powerpoint/2010/main" val="32039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9" grpId="0" animBg="1"/>
      <p:bldP spid="21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7419124" y="1537551"/>
            <a:ext cx="731659" cy="7457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074049" y="4315218"/>
            <a:ext cx="731659" cy="7457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513220" y="2381803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6182" y="4290877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41652" y="5382058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4" y="-2326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Recursive Fibonacci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39" y="662765"/>
            <a:ext cx="8229600" cy="144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Calculate f(4) …where  </a:t>
            </a:r>
          </a:p>
          <a:p>
            <a:pPr marL="457200" lvl="1" indent="0">
              <a:buNone/>
            </a:pPr>
            <a:r>
              <a:rPr lang="en-US" dirty="0"/>
              <a:t>If n &gt; 2                               f(n) = f(n-1) + f(n-2)</a:t>
            </a:r>
          </a:p>
          <a:p>
            <a:pPr marL="457200" lvl="1" indent="0">
              <a:buNone/>
            </a:pPr>
            <a:r>
              <a:rPr lang="en-US" dirty="0"/>
              <a:t>Else if n is 1 or 2, then    f(n) = 1</a:t>
            </a:r>
          </a:p>
          <a:p>
            <a:r>
              <a:rPr lang="en-US" dirty="0"/>
              <a:t>f(5) = f(4) + f(3)…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5369" y="3710689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f(5)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676237" y="4128110"/>
            <a:ext cx="1269132" cy="31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41357" y="445725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f(4)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07957" y="4874673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76237" y="487023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4571" y="445725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21171" y="4874673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89451" y="487023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64272" y="5293259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2201" y="531989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7141" y="550410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63741" y="592152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632021" y="5917085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06842" y="6340110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71" y="636674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745" y="5372106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671139" y="4125642"/>
            <a:ext cx="1269132" cy="31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9419" y="157493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f(6)</a:t>
            </a:r>
          </a:p>
        </p:txBody>
      </p:sp>
      <p:cxnSp>
        <p:nvCxnSpPr>
          <p:cNvPr id="23" name="Straight Arrow Connector 22"/>
          <p:cNvCxnSpPr>
            <a:endCxn id="4" idx="0"/>
          </p:cNvCxnSpPr>
          <p:nvPr/>
        </p:nvCxnSpPr>
        <p:spPr>
          <a:xfrm flipH="1">
            <a:off x="4255711" y="2102477"/>
            <a:ext cx="736490" cy="16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74613" y="170169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f(4)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941213" y="211911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9493" y="2114675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36952" y="251773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153321" y="2907687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122096" y="2783237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19957" y="3191754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29929" y="327445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34001" y="26165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07303" y="1803045"/>
            <a:ext cx="1665577" cy="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153" y="2392780"/>
            <a:ext cx="231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Repeated calculations!</a:t>
            </a:r>
          </a:p>
        </p:txBody>
      </p:sp>
    </p:spTree>
    <p:extLst>
      <p:ext uri="{BB962C8B-B14F-4D97-AF65-F5344CB8AC3E}">
        <p14:creationId xmlns:p14="http://schemas.microsoft.com/office/powerpoint/2010/main" val="1325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4" grpId="0" animBg="1"/>
      <p:bldP spid="53" grpId="0" animBg="1"/>
      <p:bldP spid="52" grpId="0" animBg="1"/>
      <p:bldP spid="12" grpId="0" animBg="1"/>
      <p:bldP spid="4" grpId="0"/>
      <p:bldP spid="16" grpId="0"/>
      <p:bldP spid="19" grpId="0"/>
      <p:bldP spid="28" grpId="0"/>
      <p:bldP spid="31" grpId="0"/>
      <p:bldP spid="34" grpId="0"/>
      <p:bldP spid="37" grpId="0"/>
      <p:bldP spid="38" grpId="0"/>
      <p:bldP spid="39" grpId="0"/>
      <p:bldP spid="22" grpId="0"/>
      <p:bldP spid="41" grpId="0"/>
      <p:bldP spid="45" grpId="0"/>
      <p:bldP spid="48" grpId="0"/>
      <p:bldP spid="49" grpId="0"/>
      <p:bldP spid="5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9031</TotalTime>
  <Words>1340</Words>
  <Application>Microsoft Office PowerPoint</Application>
  <PresentationFormat>On-screen Show (4:3)</PresentationFormat>
  <Paragraphs>249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CSSE 220</vt:lpstr>
      <vt:lpstr>Exercise time</vt:lpstr>
      <vt:lpstr>Recursive Helper Functions – What, When, Why, How?</vt:lpstr>
      <vt:lpstr>Recursive Helper Functions – What, When, Why, How?</vt:lpstr>
      <vt:lpstr>Exercise time</vt:lpstr>
      <vt:lpstr>RecursiveHelperFunctions</vt:lpstr>
      <vt:lpstr>What if the recursive call isn’t in the return?</vt:lpstr>
      <vt:lpstr>Frames for Tracing Recursive Code</vt:lpstr>
      <vt:lpstr>Recursive Fibonacci Number</vt:lpstr>
      <vt:lpstr>PowerPoint Presentation</vt:lpstr>
      <vt:lpstr>Memoization</vt:lpstr>
      <vt:lpstr>More Fun (as time allows)</vt:lpstr>
      <vt:lpstr>PowerPoint Presentation</vt:lpstr>
      <vt:lpstr>BettingInterfaces</vt:lpstr>
      <vt:lpstr>UML as it currently stands</vt:lpstr>
      <vt:lpstr>Hints</vt:lpstr>
      <vt:lpstr>UML Of Refactored Solution</vt:lpstr>
      <vt:lpstr>Step 1 for refactoring</vt:lpstr>
      <vt:lpstr>Steps 2, 3, and 4 for refactoring</vt:lpstr>
      <vt:lpstr>Steps 5, 6, and 7 for refactoring</vt:lpstr>
      <vt:lpstr>Eclipse auto-modifies open file</vt:lpstr>
      <vt:lpstr>Eclipse auto-modifies the project</vt:lpstr>
      <vt:lpstr>Now you complete the refactoring</vt:lpstr>
      <vt:lpstr>UML Of Refactored Solution</vt:lpstr>
    </vt:vector>
  </TitlesOfParts>
  <Manager/>
  <Company>RHIT CSSE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interfaces More recursion</dc:title>
  <dc:subject/>
  <dc:creator>CSSE Faculty</dc:creator>
  <cp:keywords/>
  <dc:description/>
  <cp:lastModifiedBy>Yoder, Jason</cp:lastModifiedBy>
  <cp:revision>68</cp:revision>
  <dcterms:created xsi:type="dcterms:W3CDTF">2014-10-07T17:13:01Z</dcterms:created>
  <dcterms:modified xsi:type="dcterms:W3CDTF">2022-04-07T18:55:41Z</dcterms:modified>
  <cp:category/>
</cp:coreProperties>
</file>